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s://medium.com/@evanwallace/rendering-realtime-caustics-in-webgl-2a99a29a0b2c" TargetMode="External"/><Relationship Id="rId5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dèle Imparat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/>
            </a:lvl1pPr>
          </a:lstStyle>
          <a:p>
            <a:pPr/>
            <a:r>
              <a:t>Adèle Imparato</a:t>
            </a:r>
          </a:p>
        </p:txBody>
      </p:sp>
      <p:pic>
        <p:nvPicPr>
          <p:cNvPr id="152" name="Capture d’écran 2023-11-13 à 15.46.16.png" descr="Capture d’écran 2023-11-13 à 15.46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329" y="987387"/>
            <a:ext cx="22929342" cy="9303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adele-icone.PNG" descr="adele-ic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92686" y="9002817"/>
            <a:ext cx="4319937" cy="415482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Couronne"/>
          <p:cNvSpPr/>
          <p:nvPr/>
        </p:nvSpPr>
        <p:spPr>
          <a:xfrm>
            <a:off x="21157303" y="8156619"/>
            <a:ext cx="1691553" cy="1488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206" y="0"/>
                  <a:pt x="9725" y="547"/>
                  <a:pt x="9725" y="1222"/>
                </a:cubicBezTo>
                <a:cubicBezTo>
                  <a:pt x="9725" y="1729"/>
                  <a:pt x="9996" y="2163"/>
                  <a:pt x="10383" y="2348"/>
                </a:cubicBezTo>
                <a:lnTo>
                  <a:pt x="7244" y="10951"/>
                </a:lnTo>
                <a:cubicBezTo>
                  <a:pt x="7156" y="11239"/>
                  <a:pt x="6826" y="11311"/>
                  <a:pt x="6648" y="11081"/>
                </a:cubicBezTo>
                <a:lnTo>
                  <a:pt x="1891" y="6438"/>
                </a:lnTo>
                <a:cubicBezTo>
                  <a:pt x="2053" y="6225"/>
                  <a:pt x="2151" y="5946"/>
                  <a:pt x="2151" y="5642"/>
                </a:cubicBezTo>
                <a:cubicBezTo>
                  <a:pt x="2151" y="4967"/>
                  <a:pt x="1669" y="4420"/>
                  <a:pt x="1075" y="4420"/>
                </a:cubicBezTo>
                <a:cubicBezTo>
                  <a:pt x="482" y="4420"/>
                  <a:pt x="0" y="4967"/>
                  <a:pt x="0" y="5642"/>
                </a:cubicBezTo>
                <a:cubicBezTo>
                  <a:pt x="0" y="6317"/>
                  <a:pt x="482" y="6864"/>
                  <a:pt x="1075" y="6864"/>
                </a:cubicBezTo>
                <a:cubicBezTo>
                  <a:pt x="1126" y="6864"/>
                  <a:pt x="1174" y="6858"/>
                  <a:pt x="1222" y="6851"/>
                </a:cubicBezTo>
                <a:lnTo>
                  <a:pt x="2938" y="20929"/>
                </a:lnTo>
                <a:cubicBezTo>
                  <a:pt x="2985" y="21312"/>
                  <a:pt x="3274" y="21600"/>
                  <a:pt x="3615" y="21600"/>
                </a:cubicBezTo>
                <a:lnTo>
                  <a:pt x="17987" y="21600"/>
                </a:lnTo>
                <a:cubicBezTo>
                  <a:pt x="18327" y="21600"/>
                  <a:pt x="18616" y="21316"/>
                  <a:pt x="18664" y="20934"/>
                </a:cubicBezTo>
                <a:lnTo>
                  <a:pt x="20378" y="6851"/>
                </a:lnTo>
                <a:cubicBezTo>
                  <a:pt x="20426" y="6858"/>
                  <a:pt x="20475" y="6864"/>
                  <a:pt x="20525" y="6864"/>
                </a:cubicBezTo>
                <a:cubicBezTo>
                  <a:pt x="21118" y="6864"/>
                  <a:pt x="21600" y="6317"/>
                  <a:pt x="21600" y="5642"/>
                </a:cubicBezTo>
                <a:cubicBezTo>
                  <a:pt x="21600" y="4967"/>
                  <a:pt x="21118" y="4420"/>
                  <a:pt x="20525" y="4420"/>
                </a:cubicBezTo>
                <a:cubicBezTo>
                  <a:pt x="19931" y="4420"/>
                  <a:pt x="19449" y="4967"/>
                  <a:pt x="19449" y="5642"/>
                </a:cubicBezTo>
                <a:cubicBezTo>
                  <a:pt x="19449" y="5953"/>
                  <a:pt x="19551" y="6234"/>
                  <a:pt x="19719" y="6450"/>
                </a:cubicBezTo>
                <a:lnTo>
                  <a:pt x="14952" y="11081"/>
                </a:lnTo>
                <a:cubicBezTo>
                  <a:pt x="14772" y="11298"/>
                  <a:pt x="14445" y="11230"/>
                  <a:pt x="14356" y="10951"/>
                </a:cubicBezTo>
                <a:lnTo>
                  <a:pt x="11200" y="2356"/>
                </a:lnTo>
                <a:cubicBezTo>
                  <a:pt x="11596" y="2176"/>
                  <a:pt x="11875" y="1736"/>
                  <a:pt x="11875" y="1222"/>
                </a:cubicBezTo>
                <a:cubicBezTo>
                  <a:pt x="11875" y="547"/>
                  <a:pt x="11394" y="0"/>
                  <a:pt x="10800" y="0"/>
                </a:cubicBezTo>
                <a:close/>
              </a:path>
            </a:pathLst>
          </a:custGeom>
          <a:solidFill>
            <a:srgbClr val="6DB5C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bjecti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Objectifs</a:t>
            </a:r>
          </a:p>
        </p:txBody>
      </p:sp>
      <p:sp>
        <p:nvSpPr>
          <p:cNvPr id="198" name="Réfraction et réflexion de l’ea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703006" indent="-563306">
              <a:buSzPct val="123000"/>
              <a:buFont typeface="Times Roman"/>
              <a:buChar char="•"/>
            </a:lvl1pPr>
          </a:lstStyle>
          <a:p>
            <a:pPr/>
            <a:r>
              <a:t>Réfraction et réflexion de l’eau</a:t>
            </a:r>
          </a:p>
        </p:txBody>
      </p:sp>
      <p:sp>
        <p:nvSpPr>
          <p:cNvPr id="199" name="Réfraction:…"/>
          <p:cNvSpPr txBox="1"/>
          <p:nvPr/>
        </p:nvSpPr>
        <p:spPr>
          <a:xfrm>
            <a:off x="12263115" y="4468430"/>
            <a:ext cx="11311978" cy="6548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4500"/>
              </a:spcBef>
              <a:defRPr b="1" sz="4000">
                <a:solidFill>
                  <a:srgbClr val="000000"/>
                </a:solidFill>
              </a:defRPr>
            </a:pPr>
            <a:r>
              <a:t>Réfraction:</a:t>
            </a:r>
          </a:p>
          <a:p>
            <a:pPr algn="l">
              <a:lnSpc>
                <a:spcPct val="150000"/>
              </a:lnSpc>
              <a:spcBef>
                <a:spcPts val="4500"/>
              </a:spcBef>
              <a:defRPr sz="4000">
                <a:solidFill>
                  <a:srgbClr val="000000"/>
                </a:solidFill>
              </a:defRPr>
            </a:pPr>
            <a:br/>
            <a:r>
              <a:t>➤ capturer la scène (de la caméra principale) pour créer une texture qui représente ce qui se trouve sous l'eau</a:t>
            </a:r>
            <a:br/>
            <a:r>
              <a:t>➤ shader qui calcule la couleur réfractée en fonction de la texture de réfraction</a:t>
            </a:r>
          </a:p>
        </p:txBody>
      </p:sp>
      <p:pic>
        <p:nvPicPr>
          <p:cNvPr id="200" name="25747605-refraction-de-lumiere-experience-crayon-dans-l-eau-gratuit-vectoriel.jpg" descr="25747605-refraction-de-lumiere-experience-crayon-dans-l-eau-gratuit-vectorie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3738" y="4046749"/>
            <a:ext cx="9717436" cy="7966273"/>
          </a:xfrm>
          <a:prstGeom prst="rect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Objecti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Objectifs</a:t>
            </a:r>
          </a:p>
        </p:txBody>
      </p:sp>
      <p:sp>
        <p:nvSpPr>
          <p:cNvPr id="203" name="Faire interagir l’eau avec un objet simple (sphere ou cub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703006" indent="-563306">
              <a:buSzPct val="123000"/>
              <a:buFont typeface="Times Roman"/>
              <a:buChar char="•"/>
            </a:lvl1pPr>
          </a:lstStyle>
          <a:p>
            <a:pPr/>
            <a:r>
              <a:t>Faire interagir l’eau avec un objet simple (sphere ou cube)</a:t>
            </a:r>
          </a:p>
        </p:txBody>
      </p:sp>
      <p:sp>
        <p:nvSpPr>
          <p:cNvPr id="204" name="Cube"/>
          <p:cNvSpPr/>
          <p:nvPr/>
        </p:nvSpPr>
        <p:spPr>
          <a:xfrm>
            <a:off x="19182736" y="324175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01" y="0"/>
                </a:moveTo>
                <a:cubicBezTo>
                  <a:pt x="7108" y="0"/>
                  <a:pt x="7018" y="37"/>
                  <a:pt x="6952" y="103"/>
                </a:cubicBezTo>
                <a:lnTo>
                  <a:pt x="103" y="6951"/>
                </a:lnTo>
                <a:cubicBezTo>
                  <a:pt x="65" y="6989"/>
                  <a:pt x="91" y="7054"/>
                  <a:pt x="145" y="7054"/>
                </a:cubicBezTo>
                <a:lnTo>
                  <a:pt x="14172" y="7054"/>
                </a:lnTo>
                <a:cubicBezTo>
                  <a:pt x="14214" y="7054"/>
                  <a:pt x="14253" y="7038"/>
                  <a:pt x="14283" y="7008"/>
                </a:cubicBezTo>
                <a:lnTo>
                  <a:pt x="21210" y="81"/>
                </a:lnTo>
                <a:cubicBezTo>
                  <a:pt x="21240" y="51"/>
                  <a:pt x="21219" y="0"/>
                  <a:pt x="21176" y="0"/>
                </a:cubicBezTo>
                <a:lnTo>
                  <a:pt x="7201" y="0"/>
                </a:lnTo>
                <a:close/>
                <a:moveTo>
                  <a:pt x="21571" y="380"/>
                </a:moveTo>
                <a:cubicBezTo>
                  <a:pt x="21555" y="373"/>
                  <a:pt x="21534" y="375"/>
                  <a:pt x="21519" y="390"/>
                </a:cubicBezTo>
                <a:lnTo>
                  <a:pt x="14597" y="7312"/>
                </a:lnTo>
                <a:cubicBezTo>
                  <a:pt x="14564" y="7345"/>
                  <a:pt x="14546" y="7389"/>
                  <a:pt x="14546" y="7435"/>
                </a:cubicBezTo>
                <a:lnTo>
                  <a:pt x="14546" y="21490"/>
                </a:lnTo>
                <a:cubicBezTo>
                  <a:pt x="14546" y="21530"/>
                  <a:pt x="14594" y="21550"/>
                  <a:pt x="14622" y="21522"/>
                </a:cubicBezTo>
                <a:lnTo>
                  <a:pt x="21490" y="14622"/>
                </a:lnTo>
                <a:cubicBezTo>
                  <a:pt x="21561" y="14552"/>
                  <a:pt x="21600" y="14457"/>
                  <a:pt x="21600" y="14357"/>
                </a:cubicBezTo>
                <a:lnTo>
                  <a:pt x="21600" y="424"/>
                </a:lnTo>
                <a:cubicBezTo>
                  <a:pt x="21600" y="402"/>
                  <a:pt x="21588" y="387"/>
                  <a:pt x="21571" y="380"/>
                </a:cubicBezTo>
                <a:close/>
                <a:moveTo>
                  <a:pt x="78" y="7491"/>
                </a:moveTo>
                <a:cubicBezTo>
                  <a:pt x="34" y="7491"/>
                  <a:pt x="0" y="7527"/>
                  <a:pt x="0" y="7570"/>
                </a:cubicBezTo>
                <a:lnTo>
                  <a:pt x="0" y="21522"/>
                </a:lnTo>
                <a:cubicBezTo>
                  <a:pt x="0" y="21566"/>
                  <a:pt x="34" y="21600"/>
                  <a:pt x="78" y="21600"/>
                </a:cubicBezTo>
                <a:lnTo>
                  <a:pt x="14030" y="21600"/>
                </a:lnTo>
                <a:cubicBezTo>
                  <a:pt x="14073" y="21600"/>
                  <a:pt x="14109" y="21566"/>
                  <a:pt x="14109" y="21522"/>
                </a:cubicBezTo>
                <a:lnTo>
                  <a:pt x="14109" y="7570"/>
                </a:lnTo>
                <a:cubicBezTo>
                  <a:pt x="14109" y="7527"/>
                  <a:pt x="14073" y="7491"/>
                  <a:pt x="14030" y="7491"/>
                </a:cubicBezTo>
                <a:lnTo>
                  <a:pt x="78" y="7491"/>
                </a:lnTo>
                <a:close/>
              </a:path>
            </a:pathLst>
          </a:custGeom>
          <a:solidFill>
            <a:srgbClr val="D5D5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" name="Cercle"/>
          <p:cNvSpPr/>
          <p:nvPr/>
        </p:nvSpPr>
        <p:spPr>
          <a:xfrm>
            <a:off x="16223096" y="3254451"/>
            <a:ext cx="1270001" cy="1270001"/>
          </a:xfrm>
          <a:prstGeom prst="ellipse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Déformation de la surface en déformant la heightmap de la surface de l’eau en fonction de la position de l'objet dans l’aquarium -&gt; fonction gaussienne pour simuler une onde…"/>
          <p:cNvSpPr txBox="1"/>
          <p:nvPr/>
        </p:nvSpPr>
        <p:spPr>
          <a:xfrm>
            <a:off x="1419980" y="3607494"/>
            <a:ext cx="22086853" cy="9614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8000" indent="-508000" algn="l">
              <a:lnSpc>
                <a:spcPct val="150000"/>
              </a:lnSpc>
              <a:spcBef>
                <a:spcPts val="4500"/>
              </a:spcBef>
              <a:buSzPct val="123000"/>
              <a:buChar char="➤"/>
              <a:defRPr sz="4000">
                <a:solidFill>
                  <a:srgbClr val="000000"/>
                </a:solidFill>
              </a:defRPr>
            </a:pPr>
            <a:r>
              <a:t> Déformation de la surface</a:t>
            </a:r>
            <a:br/>
            <a:r>
              <a:rPr sz="3300"/>
              <a:t>en déformant la heightmap de la surface de l’eau en fonction de la position de l'objet dans l’aquarium -&gt; fonction gaussienne pour simuler une onde</a:t>
            </a:r>
          </a:p>
          <a:p>
            <a:pPr marL="508000" indent="-508000" algn="l">
              <a:lnSpc>
                <a:spcPct val="150000"/>
              </a:lnSpc>
              <a:spcBef>
                <a:spcPts val="4500"/>
              </a:spcBef>
              <a:buSzPct val="123000"/>
              <a:buChar char="➤"/>
              <a:defRPr sz="4000">
                <a:solidFill>
                  <a:srgbClr val="000000"/>
                </a:solidFill>
              </a:defRPr>
            </a:pPr>
            <a:r>
              <a:t> Réflexion de l’objet sur la surface de l’eau</a:t>
            </a:r>
            <a:br/>
            <a:r>
              <a:rPr sz="3300"/>
              <a:t>comme avant + ajouter la contribution de la couleur réfléchie de l'objet à la couleur de la surface de l'eau</a:t>
            </a:r>
          </a:p>
          <a:p>
            <a:pPr marL="508000" indent="-508000" algn="l">
              <a:lnSpc>
                <a:spcPct val="150000"/>
              </a:lnSpc>
              <a:spcBef>
                <a:spcPts val="4500"/>
              </a:spcBef>
              <a:buSzPct val="123000"/>
              <a:buChar char="➤"/>
              <a:defRPr sz="4000">
                <a:solidFill>
                  <a:srgbClr val="000000"/>
                </a:solidFill>
              </a:defRPr>
            </a:pPr>
            <a:r>
              <a:t> Réfraction de l’objet sous l’eau</a:t>
            </a:r>
            <a:br/>
            <a:r>
              <a:rPr sz="3300"/>
              <a:t>en calculant le vecteur de réfraction de l'objet sous l’eau -&gt; mélanger la couleur réfractée de l'objet avec la couleur de l'eau -&gt; texture de réfraction</a:t>
            </a:r>
            <a:endParaRPr sz="3300"/>
          </a:p>
          <a:p>
            <a:pPr marL="508000" indent="-508000" algn="l">
              <a:lnSpc>
                <a:spcPct val="150000"/>
              </a:lnSpc>
              <a:spcBef>
                <a:spcPts val="4500"/>
              </a:spcBef>
              <a:buSzPct val="123000"/>
              <a:buChar char="➤"/>
              <a:defRPr sz="4000">
                <a:solidFill>
                  <a:srgbClr val="000000"/>
                </a:solidFill>
              </a:defRPr>
            </a:pPr>
            <a:r>
              <a:t> Interaction avec la lumière</a:t>
            </a:r>
            <a:br/>
            <a:r>
              <a:rPr sz="3300"/>
              <a:t>ajouter des ombres</a:t>
            </a:r>
          </a:p>
        </p:txBody>
      </p:sp>
      <p:pic>
        <p:nvPicPr>
          <p:cNvPr id="207" name="Capture d’écran 2023-11-15 à 12.29.20.png" descr="Capture d’écran 2023-11-15 à 12.29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75211" y="380690"/>
            <a:ext cx="4028522" cy="966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bjecti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Objectifs</a:t>
            </a:r>
          </a:p>
        </p:txBody>
      </p:sp>
      <p:sp>
        <p:nvSpPr>
          <p:cNvPr id="210" name="Effet des caustiqu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703006" indent="-563306">
              <a:buSzPct val="123000"/>
              <a:buFont typeface="Times Roman"/>
              <a:buChar char="•"/>
            </a:lvl1pPr>
          </a:lstStyle>
          <a:p>
            <a:pPr/>
            <a:r>
              <a:t>Effet des caustiques</a:t>
            </a:r>
          </a:p>
        </p:txBody>
      </p:sp>
      <p:sp>
        <p:nvSpPr>
          <p:cNvPr id="211" name="Créer un maillage triangulaire d’un plan placé au dessus de la surface de l’eau…"/>
          <p:cNvSpPr txBox="1"/>
          <p:nvPr/>
        </p:nvSpPr>
        <p:spPr>
          <a:xfrm>
            <a:off x="9297790" y="3855995"/>
            <a:ext cx="14230415" cy="9098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8000" indent="-508000" algn="l">
              <a:lnSpc>
                <a:spcPct val="150000"/>
              </a:lnSpc>
              <a:spcBef>
                <a:spcPts val="4500"/>
              </a:spcBef>
              <a:buSzPct val="123000"/>
              <a:buChar char="➤"/>
              <a:defRPr sz="4000">
                <a:solidFill>
                  <a:srgbClr val="000000"/>
                </a:solidFill>
              </a:defRPr>
            </a:pPr>
            <a:r>
              <a:t> Créer un maillage triangulaire d’un plan placé au dessus de la surface de l’eau</a:t>
            </a:r>
          </a:p>
          <a:p>
            <a:pPr marL="508000" indent="-508000" algn="l">
              <a:lnSpc>
                <a:spcPct val="150000"/>
              </a:lnSpc>
              <a:spcBef>
                <a:spcPts val="4500"/>
              </a:spcBef>
              <a:buSzPct val="123000"/>
              <a:buChar char="➤"/>
              <a:defRPr sz="4000">
                <a:solidFill>
                  <a:srgbClr val="000000"/>
                </a:solidFill>
              </a:defRPr>
            </a:pPr>
            <a:r>
              <a:t> Pour chaque sommet, calculer la réfraction en fonction de la surface de l’eau (heightmap )</a:t>
            </a:r>
          </a:p>
          <a:p>
            <a:pPr marL="508000" indent="-508000" algn="l">
              <a:lnSpc>
                <a:spcPct val="150000"/>
              </a:lnSpc>
              <a:spcBef>
                <a:spcPts val="4500"/>
              </a:spcBef>
              <a:buSzPct val="123000"/>
              <a:buChar char="➤"/>
              <a:defRPr sz="4000">
                <a:solidFill>
                  <a:srgbClr val="000000"/>
                </a:solidFill>
              </a:defRPr>
            </a:pPr>
            <a:r>
              <a:t> On obtient un maillage modifié:</a:t>
            </a:r>
            <a:br/>
            <a:r>
              <a:t>- Si le nouveau triangle obtenu a une surface supérieure au triangle initial -&gt; lumière atténuée</a:t>
            </a:r>
            <a:br/>
            <a:r>
              <a:t>- Si le nouveau triangle obtenu a une surface inférieure au triangle initial -&gt; lumière accentuée</a:t>
            </a:r>
          </a:p>
        </p:txBody>
      </p:sp>
      <p:pic>
        <p:nvPicPr>
          <p:cNvPr id="212" name="Capture d’écran 2023-11-15 à 12.01.50.png" descr="Capture d’écran 2023-11-15 à 12.0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5634" y="3855995"/>
            <a:ext cx="5660742" cy="4223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Capture d’écran 2023-11-15 à 12.10.59.png" descr="Capture d’écran 2023-11-15 à 12.10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8721" y="8627471"/>
            <a:ext cx="7674568" cy="467494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medium.com/@evanwallace/rendering-realtime-caustics-in-webgl-2a99a29a0b2c"/>
          <p:cNvSpPr txBox="1"/>
          <p:nvPr/>
        </p:nvSpPr>
        <p:spPr>
          <a:xfrm>
            <a:off x="730980" y="13130180"/>
            <a:ext cx="12163045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https://medium.com/@evanwallace/rendering-realtime-caustics-in-webgl-2a99a29a0b2c</a:t>
            </a:r>
          </a:p>
        </p:txBody>
      </p:sp>
      <p:pic>
        <p:nvPicPr>
          <p:cNvPr id="215" name="Capture d’écran 2023-11-15 à 12.29.24.png" descr="Capture d’écran 2023-11-15 à 12.29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95420" y="578093"/>
            <a:ext cx="3929978" cy="1037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Objecti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Objectifs</a:t>
            </a:r>
          </a:p>
        </p:txBody>
      </p:sp>
      <p:sp>
        <p:nvSpPr>
          <p:cNvPr id="218" name="Ajouter un banc de poissons qui interagit avec l’ea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703006" indent="-563306">
              <a:buSzPct val="123000"/>
              <a:buFont typeface="Times Roman"/>
              <a:buChar char="•"/>
            </a:lvl1pPr>
          </a:lstStyle>
          <a:p>
            <a:pPr/>
            <a:r>
              <a:t>Ajouter un banc de poissons qui interagit avec l’eau</a:t>
            </a:r>
          </a:p>
        </p:txBody>
      </p:sp>
      <p:sp>
        <p:nvSpPr>
          <p:cNvPr id="219" name="Maillage de poisson…"/>
          <p:cNvSpPr txBox="1"/>
          <p:nvPr/>
        </p:nvSpPr>
        <p:spPr>
          <a:xfrm>
            <a:off x="1356233" y="6222589"/>
            <a:ext cx="21671534" cy="580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8000" indent="-508000" algn="l">
              <a:lnSpc>
                <a:spcPct val="150000"/>
              </a:lnSpc>
              <a:spcBef>
                <a:spcPts val="4500"/>
              </a:spcBef>
              <a:buSzPct val="123000"/>
              <a:buChar char="➤"/>
              <a:defRPr sz="4000">
                <a:solidFill>
                  <a:srgbClr val="000000"/>
                </a:solidFill>
              </a:defRPr>
            </a:pPr>
            <a:r>
              <a:t> Maillage de poisson</a:t>
            </a:r>
          </a:p>
          <a:p>
            <a:pPr marL="508000" indent="-508000" algn="l">
              <a:lnSpc>
                <a:spcPct val="150000"/>
              </a:lnSpc>
              <a:spcBef>
                <a:spcPts val="4500"/>
              </a:spcBef>
              <a:buSzPct val="123000"/>
              <a:buChar char="➤"/>
              <a:defRPr sz="4000">
                <a:solidFill>
                  <a:srgbClr val="000000"/>
                </a:solidFill>
              </a:defRPr>
            </a:pPr>
            <a:r>
              <a:t> Animer les poissons: </a:t>
            </a:r>
            <a:br/>
            <a:r>
              <a:t>- définir un chef </a:t>
            </a:r>
            <a:br/>
            <a:r>
              <a:t>- chef se déplace aléatoirement (dans les limites de l’aquarium)</a:t>
            </a:r>
            <a:br/>
            <a:r>
              <a:t>- les autres se déplacent aléatoirement en restant toujours à une petite distance du groupe</a:t>
            </a:r>
            <a:br/>
            <a:r>
              <a:t>- se dispersent quand il y a du mouvement (ou quand ils croisent une sphere/cube)</a:t>
            </a:r>
          </a:p>
        </p:txBody>
      </p:sp>
      <p:pic>
        <p:nvPicPr>
          <p:cNvPr id="220" name="f30841439557464787634eac8b31f608.jpeg" descr="f30841439557464787634eac8b31f6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5612" y="3886657"/>
            <a:ext cx="9223247" cy="5188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Capture d’écran 2023-11-15 à 12.29.30.png" descr="Capture d’écran 2023-11-15 à 12.29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15894" y="531662"/>
            <a:ext cx="3685786" cy="1065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G_0649.jpeg" descr="IMG_064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5281" y="1002960"/>
            <a:ext cx="15613438" cy="1171008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Je vais enfin arrêter de me faire crier dessus dans les projets de groupe"/>
          <p:cNvSpPr txBox="1"/>
          <p:nvPr/>
        </p:nvSpPr>
        <p:spPr>
          <a:xfrm>
            <a:off x="5673106" y="1300239"/>
            <a:ext cx="13037789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Je vais enfin arrêter de me faire crier dessus dans les projets de groupe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G_0649.jpeg" descr="IMG_064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5281" y="1002960"/>
            <a:ext cx="15613438" cy="1171008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igne multiplication"/>
          <p:cNvSpPr/>
          <p:nvPr/>
        </p:nvSpPr>
        <p:spPr>
          <a:xfrm>
            <a:off x="13582515" y="4006521"/>
            <a:ext cx="5233987" cy="5233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6811" y="2856287"/>
            <a:ext cx="4153530" cy="641388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Couronne"/>
          <p:cNvSpPr/>
          <p:nvPr/>
        </p:nvSpPr>
        <p:spPr>
          <a:xfrm>
            <a:off x="5174074" y="1948070"/>
            <a:ext cx="2679003" cy="23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206" y="0"/>
                  <a:pt x="9725" y="547"/>
                  <a:pt x="9725" y="1222"/>
                </a:cubicBezTo>
                <a:cubicBezTo>
                  <a:pt x="9725" y="1729"/>
                  <a:pt x="9996" y="2163"/>
                  <a:pt x="10383" y="2348"/>
                </a:cubicBezTo>
                <a:lnTo>
                  <a:pt x="7244" y="10951"/>
                </a:lnTo>
                <a:cubicBezTo>
                  <a:pt x="7156" y="11239"/>
                  <a:pt x="6826" y="11311"/>
                  <a:pt x="6648" y="11081"/>
                </a:cubicBezTo>
                <a:lnTo>
                  <a:pt x="1891" y="6438"/>
                </a:lnTo>
                <a:cubicBezTo>
                  <a:pt x="2053" y="6225"/>
                  <a:pt x="2151" y="5946"/>
                  <a:pt x="2151" y="5642"/>
                </a:cubicBezTo>
                <a:cubicBezTo>
                  <a:pt x="2151" y="4967"/>
                  <a:pt x="1669" y="4420"/>
                  <a:pt x="1075" y="4420"/>
                </a:cubicBezTo>
                <a:cubicBezTo>
                  <a:pt x="482" y="4420"/>
                  <a:pt x="0" y="4967"/>
                  <a:pt x="0" y="5642"/>
                </a:cubicBezTo>
                <a:cubicBezTo>
                  <a:pt x="0" y="6317"/>
                  <a:pt x="482" y="6864"/>
                  <a:pt x="1075" y="6864"/>
                </a:cubicBezTo>
                <a:cubicBezTo>
                  <a:pt x="1126" y="6864"/>
                  <a:pt x="1174" y="6858"/>
                  <a:pt x="1222" y="6851"/>
                </a:cubicBezTo>
                <a:lnTo>
                  <a:pt x="2938" y="20929"/>
                </a:lnTo>
                <a:cubicBezTo>
                  <a:pt x="2985" y="21312"/>
                  <a:pt x="3274" y="21600"/>
                  <a:pt x="3615" y="21600"/>
                </a:cubicBezTo>
                <a:lnTo>
                  <a:pt x="17987" y="21600"/>
                </a:lnTo>
                <a:cubicBezTo>
                  <a:pt x="18327" y="21600"/>
                  <a:pt x="18616" y="21316"/>
                  <a:pt x="18664" y="20934"/>
                </a:cubicBezTo>
                <a:lnTo>
                  <a:pt x="20378" y="6851"/>
                </a:lnTo>
                <a:cubicBezTo>
                  <a:pt x="20426" y="6858"/>
                  <a:pt x="20475" y="6864"/>
                  <a:pt x="20525" y="6864"/>
                </a:cubicBezTo>
                <a:cubicBezTo>
                  <a:pt x="21118" y="6864"/>
                  <a:pt x="21600" y="6317"/>
                  <a:pt x="21600" y="5642"/>
                </a:cubicBezTo>
                <a:cubicBezTo>
                  <a:pt x="21600" y="4967"/>
                  <a:pt x="21118" y="4420"/>
                  <a:pt x="20525" y="4420"/>
                </a:cubicBezTo>
                <a:cubicBezTo>
                  <a:pt x="19931" y="4420"/>
                  <a:pt x="19449" y="4967"/>
                  <a:pt x="19449" y="5642"/>
                </a:cubicBezTo>
                <a:cubicBezTo>
                  <a:pt x="19449" y="5953"/>
                  <a:pt x="19551" y="6234"/>
                  <a:pt x="19719" y="6450"/>
                </a:cubicBezTo>
                <a:lnTo>
                  <a:pt x="14952" y="11081"/>
                </a:lnTo>
                <a:cubicBezTo>
                  <a:pt x="14772" y="11298"/>
                  <a:pt x="14445" y="11230"/>
                  <a:pt x="14356" y="10951"/>
                </a:cubicBezTo>
                <a:lnTo>
                  <a:pt x="11200" y="2356"/>
                </a:lnTo>
                <a:cubicBezTo>
                  <a:pt x="11596" y="2176"/>
                  <a:pt x="11875" y="1736"/>
                  <a:pt x="11875" y="1222"/>
                </a:cubicBezTo>
                <a:cubicBezTo>
                  <a:pt x="11875" y="547"/>
                  <a:pt x="11394" y="0"/>
                  <a:pt x="10800" y="0"/>
                </a:cubicBezTo>
                <a:close/>
              </a:path>
            </a:pathLst>
          </a:custGeom>
          <a:solidFill>
            <a:srgbClr val="6DB5C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Bulle de texte"/>
          <p:cNvSpPr/>
          <p:nvPr/>
        </p:nvSpPr>
        <p:spPr>
          <a:xfrm>
            <a:off x="8764385" y="2560578"/>
            <a:ext cx="4644027" cy="2961972"/>
          </a:xfrm>
          <a:prstGeom prst="wedgeEllipseCallout">
            <a:avLst>
              <a:gd name="adj1" fmla="val -49385"/>
              <a:gd name="adj2" fmla="val 65438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" name="Crève."/>
          <p:cNvSpPr txBox="1"/>
          <p:nvPr/>
        </p:nvSpPr>
        <p:spPr>
          <a:xfrm>
            <a:off x="10106179" y="3846875"/>
            <a:ext cx="196024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Crève.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DB1E0FB0-95FC-4864-B441-6BEF05F4BE3C.JPG" descr="DB1E0FB0-95FC-4864-B441-6BEF05F4BE3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8312"/>
            <a:ext cx="13716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Qu’il y a t-til dans ma tête ???"/>
          <p:cNvSpPr txBox="1"/>
          <p:nvPr/>
        </p:nvSpPr>
        <p:spPr>
          <a:xfrm>
            <a:off x="7633298" y="3198811"/>
            <a:ext cx="9496553" cy="92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pPr/>
            <a:r>
              <a:t>Qu’il y a t-til dans ma tête 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A VIE EST UNE TODO LISTE INFINIE"/>
          <p:cNvSpPr txBox="1"/>
          <p:nvPr>
            <p:ph type="title"/>
          </p:nvPr>
        </p:nvSpPr>
        <p:spPr>
          <a:xfrm>
            <a:off x="566686" y="487080"/>
            <a:ext cx="12698989" cy="1433163"/>
          </a:xfrm>
          <a:prstGeom prst="rect">
            <a:avLst/>
          </a:prstGeom>
        </p:spPr>
        <p:txBody>
          <a:bodyPr/>
          <a:lstStyle>
            <a:lvl1pPr>
              <a:defRPr spc="-110" sz="5500">
                <a:solidFill>
                  <a:schemeClr val="accent3"/>
                </a:solidFill>
              </a:defRPr>
            </a:lvl1pPr>
          </a:lstStyle>
          <a:p>
            <a:pPr/>
            <a:r>
              <a:t>MA VIE EST UNE TODO LISTE INFINIE</a:t>
            </a:r>
          </a:p>
        </p:txBody>
      </p:sp>
      <p:pic>
        <p:nvPicPr>
          <p:cNvPr id="170" name="Capture d’écran 2023-11-13 à 15.49.58.png" descr="Capture d’écran 2023-11-13 à 15.49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9853" y="1970858"/>
            <a:ext cx="14824294" cy="10871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Capture d’écran 2023-11-13 à 15.56.07.png" descr="Capture d’écran 2023-11-13 à 15.56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6550" y="786459"/>
            <a:ext cx="17619373" cy="12143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bjecti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Objectifs</a:t>
            </a:r>
          </a:p>
        </p:txBody>
      </p:sp>
      <p:sp>
        <p:nvSpPr>
          <p:cNvPr id="175" name="Scène de base (aquarium + eau) et animer l’eau de manière naturelle…"/>
          <p:cNvSpPr txBox="1"/>
          <p:nvPr>
            <p:ph type="body" idx="1"/>
          </p:nvPr>
        </p:nvSpPr>
        <p:spPr>
          <a:xfrm>
            <a:off x="1206500" y="2968877"/>
            <a:ext cx="21971000" cy="8256012"/>
          </a:xfrm>
          <a:prstGeom prst="rect">
            <a:avLst/>
          </a:prstGeom>
        </p:spPr>
        <p:txBody>
          <a:bodyPr/>
          <a:lstStyle/>
          <a:p>
            <a:pPr marL="631312" indent="-491612">
              <a:buFont typeface="Times Roman"/>
            </a:pPr>
            <a:r>
              <a:t>Scène de base (aquarium + eau) et animer l’eau de manière naturelle</a:t>
            </a:r>
          </a:p>
          <a:p>
            <a:pPr marL="631312" indent="-491612">
              <a:buFont typeface="Times Roman"/>
            </a:pPr>
            <a:r>
              <a:t>Réfraction et réflexion de l’eau</a:t>
            </a:r>
          </a:p>
          <a:p>
            <a:pPr marL="631312" indent="-491612">
              <a:buFont typeface="Times Roman"/>
            </a:pPr>
            <a:r>
              <a:t>Faire interagir l’eau avec un objet simple (sphere ou cube)</a:t>
            </a:r>
          </a:p>
          <a:p>
            <a:pPr marL="631312" indent="-491612">
              <a:buFont typeface="Times Roman"/>
            </a:pPr>
            <a:r>
              <a:t>Effet des caustiques (lumière dans l’eau)</a:t>
            </a:r>
          </a:p>
          <a:p>
            <a:pPr marL="631312" indent="-491612">
              <a:buFont typeface="Times Roman"/>
            </a:pPr>
            <a:r>
              <a:t>Ajouter un banc de poissons qui interagit avec l’eau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bjecti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Objectifs</a:t>
            </a:r>
          </a:p>
        </p:txBody>
      </p:sp>
      <p:sp>
        <p:nvSpPr>
          <p:cNvPr id="178" name="Scène de base (aquarium + eau) et animer l’eau de manière naturel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653795" indent="-523875" defTabSz="767715">
              <a:buSzPct val="123000"/>
              <a:buFont typeface="Times Roman"/>
              <a:buChar char="•"/>
              <a:defRPr sz="5115"/>
            </a:lvl1pPr>
          </a:lstStyle>
          <a:p>
            <a:pPr/>
            <a:r>
              <a:t>Scène de base (aquarium + eau) et animer l’eau de manière naturelle</a:t>
            </a:r>
          </a:p>
        </p:txBody>
      </p:sp>
      <p:sp>
        <p:nvSpPr>
          <p:cNvPr id="179" name="Cube"/>
          <p:cNvSpPr/>
          <p:nvPr/>
        </p:nvSpPr>
        <p:spPr>
          <a:xfrm>
            <a:off x="3993719" y="5684010"/>
            <a:ext cx="5037876" cy="5037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01" y="0"/>
                </a:moveTo>
                <a:cubicBezTo>
                  <a:pt x="7108" y="0"/>
                  <a:pt x="7018" y="37"/>
                  <a:pt x="6952" y="103"/>
                </a:cubicBezTo>
                <a:lnTo>
                  <a:pt x="103" y="6951"/>
                </a:lnTo>
                <a:cubicBezTo>
                  <a:pt x="65" y="6989"/>
                  <a:pt x="91" y="7054"/>
                  <a:pt x="145" y="7054"/>
                </a:cubicBezTo>
                <a:lnTo>
                  <a:pt x="14172" y="7054"/>
                </a:lnTo>
                <a:cubicBezTo>
                  <a:pt x="14214" y="7054"/>
                  <a:pt x="14253" y="7038"/>
                  <a:pt x="14283" y="7008"/>
                </a:cubicBezTo>
                <a:lnTo>
                  <a:pt x="21210" y="81"/>
                </a:lnTo>
                <a:cubicBezTo>
                  <a:pt x="21240" y="51"/>
                  <a:pt x="21219" y="0"/>
                  <a:pt x="21176" y="0"/>
                </a:cubicBezTo>
                <a:lnTo>
                  <a:pt x="7201" y="0"/>
                </a:lnTo>
                <a:close/>
                <a:moveTo>
                  <a:pt x="21571" y="380"/>
                </a:moveTo>
                <a:cubicBezTo>
                  <a:pt x="21555" y="373"/>
                  <a:pt x="21534" y="375"/>
                  <a:pt x="21519" y="390"/>
                </a:cubicBezTo>
                <a:lnTo>
                  <a:pt x="14597" y="7312"/>
                </a:lnTo>
                <a:cubicBezTo>
                  <a:pt x="14564" y="7345"/>
                  <a:pt x="14546" y="7389"/>
                  <a:pt x="14546" y="7435"/>
                </a:cubicBezTo>
                <a:lnTo>
                  <a:pt x="14546" y="21490"/>
                </a:lnTo>
                <a:cubicBezTo>
                  <a:pt x="14546" y="21530"/>
                  <a:pt x="14594" y="21550"/>
                  <a:pt x="14622" y="21522"/>
                </a:cubicBezTo>
                <a:lnTo>
                  <a:pt x="21490" y="14622"/>
                </a:lnTo>
                <a:cubicBezTo>
                  <a:pt x="21561" y="14552"/>
                  <a:pt x="21600" y="14457"/>
                  <a:pt x="21600" y="14357"/>
                </a:cubicBezTo>
                <a:lnTo>
                  <a:pt x="21600" y="424"/>
                </a:lnTo>
                <a:cubicBezTo>
                  <a:pt x="21600" y="402"/>
                  <a:pt x="21588" y="387"/>
                  <a:pt x="21571" y="380"/>
                </a:cubicBezTo>
                <a:close/>
                <a:moveTo>
                  <a:pt x="78" y="7491"/>
                </a:moveTo>
                <a:cubicBezTo>
                  <a:pt x="34" y="7491"/>
                  <a:pt x="0" y="7527"/>
                  <a:pt x="0" y="7570"/>
                </a:cubicBezTo>
                <a:lnTo>
                  <a:pt x="0" y="21522"/>
                </a:lnTo>
                <a:cubicBezTo>
                  <a:pt x="0" y="21566"/>
                  <a:pt x="34" y="21600"/>
                  <a:pt x="78" y="21600"/>
                </a:cubicBezTo>
                <a:lnTo>
                  <a:pt x="14030" y="21600"/>
                </a:lnTo>
                <a:cubicBezTo>
                  <a:pt x="14073" y="21600"/>
                  <a:pt x="14109" y="21566"/>
                  <a:pt x="14109" y="21522"/>
                </a:cubicBezTo>
                <a:lnTo>
                  <a:pt x="14109" y="7570"/>
                </a:lnTo>
                <a:cubicBezTo>
                  <a:pt x="14109" y="7527"/>
                  <a:pt x="14073" y="7491"/>
                  <a:pt x="14030" y="7491"/>
                </a:cubicBezTo>
                <a:lnTo>
                  <a:pt x="78" y="7491"/>
                </a:lnTo>
                <a:close/>
              </a:path>
            </a:pathLst>
          </a:custGeom>
          <a:solidFill>
            <a:srgbClr val="A1CC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0" name="eau = cube 3D (bleu transparent)"/>
          <p:cNvSpPr txBox="1"/>
          <p:nvPr/>
        </p:nvSpPr>
        <p:spPr>
          <a:xfrm>
            <a:off x="4264944" y="7906932"/>
            <a:ext cx="4075685" cy="12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eau = cube 3D</a:t>
            </a:r>
            <a:br/>
            <a:r>
              <a:t>(bleu transparent)</a:t>
            </a:r>
          </a:p>
        </p:txBody>
      </p:sp>
      <p:sp>
        <p:nvSpPr>
          <p:cNvPr id="181" name="Rectangle"/>
          <p:cNvSpPr/>
          <p:nvPr/>
        </p:nvSpPr>
        <p:spPr>
          <a:xfrm>
            <a:off x="3824139" y="6755580"/>
            <a:ext cx="3714822" cy="40022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aquarium = quads gris transparents autour"/>
          <p:cNvSpPr txBox="1"/>
          <p:nvPr/>
        </p:nvSpPr>
        <p:spPr>
          <a:xfrm>
            <a:off x="1993910" y="11023085"/>
            <a:ext cx="979170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aquarium = quads gris transparents autour</a:t>
            </a:r>
          </a:p>
        </p:txBody>
      </p:sp>
      <p:sp>
        <p:nvSpPr>
          <p:cNvPr id="183" name="Ligne"/>
          <p:cNvSpPr/>
          <p:nvPr/>
        </p:nvSpPr>
        <p:spPr>
          <a:xfrm flipV="1">
            <a:off x="7541243" y="5055188"/>
            <a:ext cx="1629337" cy="16293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Ligne"/>
          <p:cNvSpPr/>
          <p:nvPr/>
        </p:nvSpPr>
        <p:spPr>
          <a:xfrm flipV="1">
            <a:off x="7553943" y="9043022"/>
            <a:ext cx="1629337" cy="162933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Ligne"/>
          <p:cNvSpPr/>
          <p:nvPr/>
        </p:nvSpPr>
        <p:spPr>
          <a:xfrm flipH="1">
            <a:off x="9151993" y="5032957"/>
            <a:ext cx="1" cy="402760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" name="Eau"/>
          <p:cNvSpPr/>
          <p:nvPr/>
        </p:nvSpPr>
        <p:spPr>
          <a:xfrm>
            <a:off x="15091759" y="5926187"/>
            <a:ext cx="5459490" cy="1892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728"/>
                </a:lnTo>
                <a:cubicBezTo>
                  <a:pt x="292" y="3728"/>
                  <a:pt x="665" y="4209"/>
                  <a:pt x="1059" y="4708"/>
                </a:cubicBezTo>
                <a:cubicBezTo>
                  <a:pt x="1551" y="5332"/>
                  <a:pt x="2109" y="6053"/>
                  <a:pt x="2703" y="6053"/>
                </a:cubicBezTo>
                <a:cubicBezTo>
                  <a:pt x="3287" y="6053"/>
                  <a:pt x="3802" y="5365"/>
                  <a:pt x="4256" y="4757"/>
                </a:cubicBezTo>
                <a:cubicBezTo>
                  <a:pt x="4656" y="4226"/>
                  <a:pt x="5034" y="3728"/>
                  <a:pt x="5402" y="3728"/>
                </a:cubicBezTo>
                <a:cubicBezTo>
                  <a:pt x="5769" y="3728"/>
                  <a:pt x="6142" y="4226"/>
                  <a:pt x="6542" y="4757"/>
                </a:cubicBezTo>
                <a:cubicBezTo>
                  <a:pt x="6996" y="5365"/>
                  <a:pt x="7516" y="6053"/>
                  <a:pt x="8105" y="6053"/>
                </a:cubicBezTo>
                <a:cubicBezTo>
                  <a:pt x="8689" y="6053"/>
                  <a:pt x="9186" y="5380"/>
                  <a:pt x="9624" y="4771"/>
                </a:cubicBezTo>
                <a:cubicBezTo>
                  <a:pt x="10019" y="4225"/>
                  <a:pt x="10392" y="3728"/>
                  <a:pt x="10803" y="3728"/>
                </a:cubicBezTo>
                <a:cubicBezTo>
                  <a:pt x="11187" y="3728"/>
                  <a:pt x="11512" y="4178"/>
                  <a:pt x="11885" y="4708"/>
                </a:cubicBezTo>
                <a:cubicBezTo>
                  <a:pt x="12328" y="5332"/>
                  <a:pt x="12837" y="6053"/>
                  <a:pt x="13502" y="6053"/>
                </a:cubicBezTo>
                <a:cubicBezTo>
                  <a:pt x="14172" y="6053"/>
                  <a:pt x="14690" y="5333"/>
                  <a:pt x="15144" y="4693"/>
                </a:cubicBezTo>
                <a:cubicBezTo>
                  <a:pt x="15517" y="4179"/>
                  <a:pt x="15836" y="3728"/>
                  <a:pt x="16198" y="3728"/>
                </a:cubicBezTo>
                <a:cubicBezTo>
                  <a:pt x="16566" y="3728"/>
                  <a:pt x="16902" y="4182"/>
                  <a:pt x="17291" y="4727"/>
                </a:cubicBezTo>
                <a:cubicBezTo>
                  <a:pt x="17746" y="5351"/>
                  <a:pt x="18264" y="6053"/>
                  <a:pt x="18902" y="6053"/>
                </a:cubicBezTo>
                <a:cubicBezTo>
                  <a:pt x="19556" y="6053"/>
                  <a:pt x="20113" y="5319"/>
                  <a:pt x="20605" y="4664"/>
                </a:cubicBezTo>
                <a:cubicBezTo>
                  <a:pt x="20972" y="4181"/>
                  <a:pt x="21319" y="3728"/>
                  <a:pt x="21600" y="3728"/>
                </a:cubicBezTo>
                <a:lnTo>
                  <a:pt x="21600" y="0"/>
                </a:lnTo>
                <a:cubicBezTo>
                  <a:pt x="21038" y="0"/>
                  <a:pt x="20547" y="653"/>
                  <a:pt x="20071" y="1277"/>
                </a:cubicBezTo>
                <a:cubicBezTo>
                  <a:pt x="19655" y="1807"/>
                  <a:pt x="19270" y="2325"/>
                  <a:pt x="18897" y="2325"/>
                </a:cubicBezTo>
                <a:cubicBezTo>
                  <a:pt x="18551" y="2325"/>
                  <a:pt x="18221" y="1870"/>
                  <a:pt x="17842" y="1355"/>
                </a:cubicBezTo>
                <a:cubicBezTo>
                  <a:pt x="17377" y="715"/>
                  <a:pt x="16853" y="0"/>
                  <a:pt x="16198" y="0"/>
                </a:cubicBezTo>
                <a:cubicBezTo>
                  <a:pt x="15544" y="0"/>
                  <a:pt x="15037" y="716"/>
                  <a:pt x="14583" y="1340"/>
                </a:cubicBezTo>
                <a:cubicBezTo>
                  <a:pt x="14205" y="1871"/>
                  <a:pt x="13875" y="2325"/>
                  <a:pt x="13502" y="2325"/>
                </a:cubicBezTo>
                <a:cubicBezTo>
                  <a:pt x="13134" y="2325"/>
                  <a:pt x="12820" y="1870"/>
                  <a:pt x="12452" y="1355"/>
                </a:cubicBezTo>
                <a:cubicBezTo>
                  <a:pt x="11998" y="715"/>
                  <a:pt x="11485" y="0"/>
                  <a:pt x="10803" y="0"/>
                </a:cubicBezTo>
                <a:cubicBezTo>
                  <a:pt x="10106" y="0"/>
                  <a:pt x="9554" y="749"/>
                  <a:pt x="9073" y="1404"/>
                </a:cubicBezTo>
                <a:cubicBezTo>
                  <a:pt x="8711" y="1903"/>
                  <a:pt x="8402" y="2325"/>
                  <a:pt x="8105" y="2325"/>
                </a:cubicBezTo>
                <a:cubicBezTo>
                  <a:pt x="7802" y="2325"/>
                  <a:pt x="7467" y="1889"/>
                  <a:pt x="7083" y="1374"/>
                </a:cubicBezTo>
                <a:cubicBezTo>
                  <a:pt x="6602" y="735"/>
                  <a:pt x="6050" y="0"/>
                  <a:pt x="5402" y="0"/>
                </a:cubicBezTo>
                <a:cubicBezTo>
                  <a:pt x="4747" y="0"/>
                  <a:pt x="4202" y="735"/>
                  <a:pt x="3715" y="1374"/>
                </a:cubicBezTo>
                <a:cubicBezTo>
                  <a:pt x="3348" y="1858"/>
                  <a:pt x="3001" y="2325"/>
                  <a:pt x="2703" y="2325"/>
                </a:cubicBezTo>
                <a:cubicBezTo>
                  <a:pt x="2384" y="2325"/>
                  <a:pt x="1996" y="1827"/>
                  <a:pt x="1585" y="1296"/>
                </a:cubicBezTo>
                <a:cubicBezTo>
                  <a:pt x="1082" y="657"/>
                  <a:pt x="568" y="0"/>
                  <a:pt x="0" y="0"/>
                </a:cubicBezTo>
                <a:close/>
                <a:moveTo>
                  <a:pt x="0" y="7769"/>
                </a:moveTo>
                <a:lnTo>
                  <a:pt x="0" y="11492"/>
                </a:lnTo>
                <a:cubicBezTo>
                  <a:pt x="292" y="11492"/>
                  <a:pt x="665" y="11977"/>
                  <a:pt x="1059" y="12477"/>
                </a:cubicBezTo>
                <a:cubicBezTo>
                  <a:pt x="1551" y="13100"/>
                  <a:pt x="2109" y="13817"/>
                  <a:pt x="2703" y="13817"/>
                </a:cubicBezTo>
                <a:cubicBezTo>
                  <a:pt x="3287" y="13817"/>
                  <a:pt x="3802" y="13133"/>
                  <a:pt x="4256" y="12525"/>
                </a:cubicBezTo>
                <a:cubicBezTo>
                  <a:pt x="4656" y="11995"/>
                  <a:pt x="5034" y="11492"/>
                  <a:pt x="5402" y="11492"/>
                </a:cubicBezTo>
                <a:cubicBezTo>
                  <a:pt x="5769" y="11492"/>
                  <a:pt x="6142" y="11995"/>
                  <a:pt x="6542" y="12525"/>
                </a:cubicBezTo>
                <a:cubicBezTo>
                  <a:pt x="6996" y="13133"/>
                  <a:pt x="7516" y="13817"/>
                  <a:pt x="8105" y="13817"/>
                </a:cubicBezTo>
                <a:cubicBezTo>
                  <a:pt x="8689" y="13817"/>
                  <a:pt x="9186" y="13148"/>
                  <a:pt x="9624" y="12540"/>
                </a:cubicBezTo>
                <a:cubicBezTo>
                  <a:pt x="10019" y="11994"/>
                  <a:pt x="10392" y="11492"/>
                  <a:pt x="10803" y="11492"/>
                </a:cubicBezTo>
                <a:cubicBezTo>
                  <a:pt x="11187" y="11492"/>
                  <a:pt x="11512" y="11946"/>
                  <a:pt x="11885" y="12477"/>
                </a:cubicBezTo>
                <a:cubicBezTo>
                  <a:pt x="12328" y="13100"/>
                  <a:pt x="12837" y="13817"/>
                  <a:pt x="13502" y="13817"/>
                </a:cubicBezTo>
                <a:cubicBezTo>
                  <a:pt x="14172" y="13817"/>
                  <a:pt x="14690" y="13101"/>
                  <a:pt x="15144" y="12462"/>
                </a:cubicBezTo>
                <a:cubicBezTo>
                  <a:pt x="15517" y="11947"/>
                  <a:pt x="15836" y="11492"/>
                  <a:pt x="16198" y="11492"/>
                </a:cubicBezTo>
                <a:cubicBezTo>
                  <a:pt x="16566" y="11492"/>
                  <a:pt x="16902" y="11945"/>
                  <a:pt x="17291" y="12491"/>
                </a:cubicBezTo>
                <a:cubicBezTo>
                  <a:pt x="17746" y="13115"/>
                  <a:pt x="18264" y="13817"/>
                  <a:pt x="18902" y="13817"/>
                </a:cubicBezTo>
                <a:cubicBezTo>
                  <a:pt x="19556" y="13817"/>
                  <a:pt x="20113" y="13083"/>
                  <a:pt x="20605" y="12428"/>
                </a:cubicBezTo>
                <a:cubicBezTo>
                  <a:pt x="20972" y="11944"/>
                  <a:pt x="21319" y="11492"/>
                  <a:pt x="21600" y="11492"/>
                </a:cubicBezTo>
                <a:lnTo>
                  <a:pt x="21600" y="7769"/>
                </a:lnTo>
                <a:cubicBezTo>
                  <a:pt x="21038" y="7769"/>
                  <a:pt x="20547" y="8422"/>
                  <a:pt x="20071" y="9045"/>
                </a:cubicBezTo>
                <a:cubicBezTo>
                  <a:pt x="19655" y="9591"/>
                  <a:pt x="19270" y="10088"/>
                  <a:pt x="18897" y="10088"/>
                </a:cubicBezTo>
                <a:cubicBezTo>
                  <a:pt x="18551" y="10088"/>
                  <a:pt x="18221" y="9638"/>
                  <a:pt x="17842" y="9123"/>
                </a:cubicBezTo>
                <a:cubicBezTo>
                  <a:pt x="17377" y="8484"/>
                  <a:pt x="16853" y="7769"/>
                  <a:pt x="16198" y="7769"/>
                </a:cubicBezTo>
                <a:cubicBezTo>
                  <a:pt x="15544" y="7769"/>
                  <a:pt x="15037" y="8485"/>
                  <a:pt x="14583" y="9109"/>
                </a:cubicBezTo>
                <a:cubicBezTo>
                  <a:pt x="14205" y="9639"/>
                  <a:pt x="13875" y="10088"/>
                  <a:pt x="13502" y="10088"/>
                </a:cubicBezTo>
                <a:cubicBezTo>
                  <a:pt x="13134" y="10088"/>
                  <a:pt x="12820" y="9638"/>
                  <a:pt x="12452" y="9123"/>
                </a:cubicBezTo>
                <a:cubicBezTo>
                  <a:pt x="11998" y="8484"/>
                  <a:pt x="11485" y="7769"/>
                  <a:pt x="10803" y="7769"/>
                </a:cubicBezTo>
                <a:cubicBezTo>
                  <a:pt x="10106" y="7769"/>
                  <a:pt x="9554" y="8517"/>
                  <a:pt x="9073" y="9172"/>
                </a:cubicBezTo>
                <a:cubicBezTo>
                  <a:pt x="8711" y="9671"/>
                  <a:pt x="8402" y="10088"/>
                  <a:pt x="8105" y="10088"/>
                </a:cubicBezTo>
                <a:cubicBezTo>
                  <a:pt x="7802" y="10088"/>
                  <a:pt x="7467" y="9653"/>
                  <a:pt x="7083" y="9138"/>
                </a:cubicBezTo>
                <a:cubicBezTo>
                  <a:pt x="6602" y="8499"/>
                  <a:pt x="6050" y="7769"/>
                  <a:pt x="5402" y="7769"/>
                </a:cubicBezTo>
                <a:cubicBezTo>
                  <a:pt x="4747" y="7769"/>
                  <a:pt x="4202" y="8499"/>
                  <a:pt x="3715" y="9138"/>
                </a:cubicBezTo>
                <a:cubicBezTo>
                  <a:pt x="3348" y="9622"/>
                  <a:pt x="3001" y="10088"/>
                  <a:pt x="2703" y="10088"/>
                </a:cubicBezTo>
                <a:cubicBezTo>
                  <a:pt x="2384" y="10088"/>
                  <a:pt x="1996" y="9590"/>
                  <a:pt x="1585" y="9060"/>
                </a:cubicBezTo>
                <a:cubicBezTo>
                  <a:pt x="1082" y="8421"/>
                  <a:pt x="568" y="7769"/>
                  <a:pt x="0" y="7769"/>
                </a:cubicBezTo>
                <a:close/>
                <a:moveTo>
                  <a:pt x="0" y="15547"/>
                </a:moveTo>
                <a:lnTo>
                  <a:pt x="0" y="19275"/>
                </a:lnTo>
                <a:cubicBezTo>
                  <a:pt x="292" y="19275"/>
                  <a:pt x="665" y="19761"/>
                  <a:pt x="1059" y="20260"/>
                </a:cubicBezTo>
                <a:cubicBezTo>
                  <a:pt x="1551" y="20884"/>
                  <a:pt x="2109" y="21600"/>
                  <a:pt x="2703" y="21600"/>
                </a:cubicBezTo>
                <a:cubicBezTo>
                  <a:pt x="3287" y="21600"/>
                  <a:pt x="3802" y="20912"/>
                  <a:pt x="4256" y="20304"/>
                </a:cubicBezTo>
                <a:cubicBezTo>
                  <a:pt x="4656" y="19773"/>
                  <a:pt x="5034" y="19275"/>
                  <a:pt x="5402" y="19275"/>
                </a:cubicBezTo>
                <a:cubicBezTo>
                  <a:pt x="5769" y="19275"/>
                  <a:pt x="6142" y="19773"/>
                  <a:pt x="6542" y="20304"/>
                </a:cubicBezTo>
                <a:cubicBezTo>
                  <a:pt x="6996" y="20912"/>
                  <a:pt x="7516" y="21600"/>
                  <a:pt x="8105" y="21600"/>
                </a:cubicBezTo>
                <a:cubicBezTo>
                  <a:pt x="8689" y="21600"/>
                  <a:pt x="9186" y="20931"/>
                  <a:pt x="9624" y="20323"/>
                </a:cubicBezTo>
                <a:cubicBezTo>
                  <a:pt x="10019" y="19777"/>
                  <a:pt x="10392" y="19275"/>
                  <a:pt x="10803" y="19275"/>
                </a:cubicBezTo>
                <a:cubicBezTo>
                  <a:pt x="11187" y="19275"/>
                  <a:pt x="11512" y="19729"/>
                  <a:pt x="11885" y="20260"/>
                </a:cubicBezTo>
                <a:cubicBezTo>
                  <a:pt x="12328" y="20884"/>
                  <a:pt x="12837" y="21600"/>
                  <a:pt x="13502" y="21600"/>
                </a:cubicBezTo>
                <a:cubicBezTo>
                  <a:pt x="14172" y="21600"/>
                  <a:pt x="14690" y="20885"/>
                  <a:pt x="15144" y="20245"/>
                </a:cubicBezTo>
                <a:cubicBezTo>
                  <a:pt x="15517" y="19730"/>
                  <a:pt x="15836" y="19275"/>
                  <a:pt x="16198" y="19275"/>
                </a:cubicBezTo>
                <a:cubicBezTo>
                  <a:pt x="16566" y="19275"/>
                  <a:pt x="16902" y="19729"/>
                  <a:pt x="17291" y="20274"/>
                </a:cubicBezTo>
                <a:cubicBezTo>
                  <a:pt x="17746" y="20898"/>
                  <a:pt x="18264" y="21600"/>
                  <a:pt x="18902" y="21600"/>
                </a:cubicBezTo>
                <a:cubicBezTo>
                  <a:pt x="19556" y="21600"/>
                  <a:pt x="20113" y="20866"/>
                  <a:pt x="20605" y="20211"/>
                </a:cubicBezTo>
                <a:cubicBezTo>
                  <a:pt x="20972" y="19728"/>
                  <a:pt x="21319" y="19275"/>
                  <a:pt x="21600" y="19275"/>
                </a:cubicBezTo>
                <a:lnTo>
                  <a:pt x="21600" y="15547"/>
                </a:lnTo>
                <a:cubicBezTo>
                  <a:pt x="21038" y="15547"/>
                  <a:pt x="20547" y="16205"/>
                  <a:pt x="20071" y="16829"/>
                </a:cubicBezTo>
                <a:cubicBezTo>
                  <a:pt x="19655" y="17359"/>
                  <a:pt x="19270" y="17872"/>
                  <a:pt x="18897" y="17872"/>
                </a:cubicBezTo>
                <a:cubicBezTo>
                  <a:pt x="18551" y="17872"/>
                  <a:pt x="18221" y="17421"/>
                  <a:pt x="17842" y="16907"/>
                </a:cubicBezTo>
                <a:cubicBezTo>
                  <a:pt x="17377" y="16267"/>
                  <a:pt x="16853" y="15547"/>
                  <a:pt x="16198" y="15547"/>
                </a:cubicBezTo>
                <a:cubicBezTo>
                  <a:pt x="15544" y="15547"/>
                  <a:pt x="15037" y="16268"/>
                  <a:pt x="14583" y="16892"/>
                </a:cubicBezTo>
                <a:cubicBezTo>
                  <a:pt x="14205" y="17422"/>
                  <a:pt x="13875" y="17872"/>
                  <a:pt x="13502" y="17872"/>
                </a:cubicBezTo>
                <a:cubicBezTo>
                  <a:pt x="13134" y="17872"/>
                  <a:pt x="12820" y="17421"/>
                  <a:pt x="12452" y="16907"/>
                </a:cubicBezTo>
                <a:cubicBezTo>
                  <a:pt x="11998" y="16267"/>
                  <a:pt x="11485" y="15547"/>
                  <a:pt x="10803" y="15547"/>
                </a:cubicBezTo>
                <a:cubicBezTo>
                  <a:pt x="10106" y="15547"/>
                  <a:pt x="9554" y="16296"/>
                  <a:pt x="9073" y="16951"/>
                </a:cubicBezTo>
                <a:cubicBezTo>
                  <a:pt x="8711" y="17450"/>
                  <a:pt x="8402" y="17872"/>
                  <a:pt x="8105" y="17872"/>
                </a:cubicBezTo>
                <a:cubicBezTo>
                  <a:pt x="7802" y="17872"/>
                  <a:pt x="7467" y="17436"/>
                  <a:pt x="7083" y="16921"/>
                </a:cubicBezTo>
                <a:cubicBezTo>
                  <a:pt x="6602" y="16282"/>
                  <a:pt x="6050" y="15547"/>
                  <a:pt x="5402" y="15547"/>
                </a:cubicBezTo>
                <a:cubicBezTo>
                  <a:pt x="4747" y="15547"/>
                  <a:pt x="4202" y="16282"/>
                  <a:pt x="3715" y="16921"/>
                </a:cubicBezTo>
                <a:cubicBezTo>
                  <a:pt x="3348" y="17405"/>
                  <a:pt x="3001" y="17872"/>
                  <a:pt x="2703" y="17872"/>
                </a:cubicBezTo>
                <a:cubicBezTo>
                  <a:pt x="2384" y="17872"/>
                  <a:pt x="1996" y="17374"/>
                  <a:pt x="1585" y="16843"/>
                </a:cubicBezTo>
                <a:cubicBezTo>
                  <a:pt x="1082" y="16204"/>
                  <a:pt x="568" y="15547"/>
                  <a:pt x="0" y="15547"/>
                </a:cubicBez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heightmap animée…"/>
          <p:cNvSpPr txBox="1"/>
          <p:nvPr/>
        </p:nvSpPr>
        <p:spPr>
          <a:xfrm>
            <a:off x="14117930" y="8387640"/>
            <a:ext cx="7407149" cy="29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</a:defRPr>
            </a:pPr>
            <a:r>
              <a:t>heightmap animée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</a:defRPr>
            </a:pPr>
            <a:r>
              <a:rPr>
                <a:solidFill>
                  <a:srgbClr val="37352F"/>
                </a:solidFill>
              </a:rPr>
              <a:t>(en a</a:t>
            </a:r>
            <a:r>
              <a:t>ppliquant des fonctions de 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</a:defRPr>
            </a:pPr>
            <a:r>
              <a:t>déplacement sinusoïdal)</a:t>
            </a:r>
          </a:p>
        </p:txBody>
      </p:sp>
      <p:sp>
        <p:nvSpPr>
          <p:cNvPr id="188" name="+ décor + éclairage de phong"/>
          <p:cNvSpPr txBox="1"/>
          <p:nvPr/>
        </p:nvSpPr>
        <p:spPr>
          <a:xfrm>
            <a:off x="1800949" y="3224703"/>
            <a:ext cx="6811265" cy="69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+ décor + éclairage de phong</a:t>
            </a:r>
          </a:p>
        </p:txBody>
      </p:sp>
      <p:pic>
        <p:nvPicPr>
          <p:cNvPr id="189" name="Capture d’écran 2023-11-15 à 12.29.11.png" descr="Capture d’écran 2023-11-15 à 12.2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55543" y="664920"/>
            <a:ext cx="4505666" cy="1089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bjecti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Objectifs</a:t>
            </a:r>
          </a:p>
        </p:txBody>
      </p:sp>
      <p:sp>
        <p:nvSpPr>
          <p:cNvPr id="192" name="Réfraction et réflexion de l’ea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703006" indent="-563306">
              <a:buSzPct val="123000"/>
              <a:buFont typeface="Times Roman"/>
              <a:buChar char="•"/>
            </a:lvl1pPr>
          </a:lstStyle>
          <a:p>
            <a:pPr/>
            <a:r>
              <a:t>Réfraction et réflexion de l’eau</a:t>
            </a:r>
          </a:p>
        </p:txBody>
      </p:sp>
      <p:sp>
        <p:nvSpPr>
          <p:cNvPr id="193" name="Réflexion:…"/>
          <p:cNvSpPr txBox="1"/>
          <p:nvPr/>
        </p:nvSpPr>
        <p:spPr>
          <a:xfrm>
            <a:off x="8739754" y="4106580"/>
            <a:ext cx="14205991" cy="654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4500"/>
              </a:spcBef>
              <a:defRPr b="1" sz="4000">
                <a:solidFill>
                  <a:srgbClr val="000000"/>
                </a:solidFill>
              </a:defRPr>
            </a:pPr>
            <a:r>
              <a:t>Réflexion:</a:t>
            </a:r>
          </a:p>
          <a:p>
            <a:pPr algn="l">
              <a:lnSpc>
                <a:spcPct val="150000"/>
              </a:lnSpc>
              <a:spcBef>
                <a:spcPts val="4500"/>
              </a:spcBef>
              <a:defRPr sz="4000">
                <a:solidFill>
                  <a:srgbClr val="000000"/>
                </a:solidFill>
              </a:defRPr>
            </a:pPr>
            <a:br/>
            <a:r>
              <a:t>➤ capture de la scène vue de haut (dans plusieurs directions)</a:t>
            </a:r>
            <a:br/>
            <a:r>
              <a:t>➤ création d’une texture de réflexion qui mêle ces images</a:t>
            </a:r>
            <a:br/>
            <a:r>
              <a:t>➤ plaquer cette texture sur la surface de l’eau (dans le shader)</a:t>
            </a:r>
            <a:br/>
            <a:r>
              <a:t>➤ mettre à jour cette texture régulièrement</a:t>
            </a:r>
          </a:p>
        </p:txBody>
      </p:sp>
      <p:pic>
        <p:nvPicPr>
          <p:cNvPr id="194" name="02503c25b574505c7b8ae9aa141393dc.jpg" descr="02503c25b574505c7b8ae9aa141393d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258" y="3791171"/>
            <a:ext cx="6058267" cy="8779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Capture d’écran 2023-11-15 à 12.29.15.png" descr="Capture d’écran 2023-11-15 à 12.29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7917" y="486707"/>
            <a:ext cx="4133377" cy="1022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